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</p:sldIdLst>
  <p:sldSz cy="5143500" cx="9144000"/>
  <p:notesSz cx="6858000" cy="9144000"/>
  <p:embeddedFontLst>
    <p:embeddedFont>
      <p:font typeface="Montserrat"/>
      <p:regular r:id="rId116"/>
      <p:bold r:id="rId117"/>
      <p:italic r:id="rId118"/>
      <p:boldItalic r:id="rId119"/>
    </p:embeddedFont>
    <p:embeddedFont>
      <p:font typeface="Montserrat Light"/>
      <p:regular r:id="rId120"/>
      <p:bold r:id="rId121"/>
      <p:italic r:id="rId122"/>
      <p:boldItalic r:id="rId123"/>
    </p:embeddedFont>
    <p:embeddedFont>
      <p:font typeface="Roboto Condensed Light"/>
      <p:regular r:id="rId124"/>
      <p:bold r:id="rId125"/>
      <p:italic r:id="rId126"/>
      <p:boldItalic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1693EE-04C0-4FD8-B986-93DD5E1BF2D3}">
  <a:tblStyle styleId="{671693EE-04C0-4FD8-B986-93DD5E1BF2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7" Type="http://schemas.openxmlformats.org/officeDocument/2006/relationships/font" Target="fonts/RobotoCondensedLight-boldItalic.fntdata"/><Relationship Id="rId126" Type="http://schemas.openxmlformats.org/officeDocument/2006/relationships/font" Target="fonts/RobotoCondensedLight-italic.fntdata"/><Relationship Id="rId26" Type="http://schemas.openxmlformats.org/officeDocument/2006/relationships/slide" Target="slides/slide20.xml"/><Relationship Id="rId121" Type="http://schemas.openxmlformats.org/officeDocument/2006/relationships/font" Target="fonts/MontserratLight-bold.fntdata"/><Relationship Id="rId25" Type="http://schemas.openxmlformats.org/officeDocument/2006/relationships/slide" Target="slides/slide19.xml"/><Relationship Id="rId120" Type="http://schemas.openxmlformats.org/officeDocument/2006/relationships/font" Target="fonts/MontserratLigh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RobotoCondensedLight-bold.fntdata"/><Relationship Id="rId29" Type="http://schemas.openxmlformats.org/officeDocument/2006/relationships/slide" Target="slides/slide23.xml"/><Relationship Id="rId124" Type="http://schemas.openxmlformats.org/officeDocument/2006/relationships/font" Target="fonts/RobotoCondensedLight-regular.fntdata"/><Relationship Id="rId123" Type="http://schemas.openxmlformats.org/officeDocument/2006/relationships/font" Target="fonts/MontserratLight-boldItalic.fntdata"/><Relationship Id="rId122" Type="http://schemas.openxmlformats.org/officeDocument/2006/relationships/font" Target="fonts/MontserratLight-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Montserrat-italic.fntdata"/><Relationship Id="rId117" Type="http://schemas.openxmlformats.org/officeDocument/2006/relationships/font" Target="fonts/Montserrat-bold.fntdata"/><Relationship Id="rId116" Type="http://schemas.openxmlformats.org/officeDocument/2006/relationships/font" Target="fonts/Montserrat-regular.fntdata"/><Relationship Id="rId115" Type="http://schemas.openxmlformats.org/officeDocument/2006/relationships/slide" Target="slides/slide109.xml"/><Relationship Id="rId119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2fqAlgmoPo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2fqAlgmoPo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2fqAlgmoPo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2fqAlgmoPo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a21cb0b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a21cb0b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93f5f9e2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93f5f9e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8614a597a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8614a597a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79783dc5b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79783dc5b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28614a597a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28614a597a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8614a597a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8614a597a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8614a597a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8614a597a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8614a597a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8614a597a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8614a597a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8614a597a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5c0ea54ee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5c0ea54ee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5ae5c7b0da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g25ae5c7b0da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5a21cb0b6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5a21cb0b6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93f5f9e2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93f5f9e2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Učenje sa sugestijom (eng. </a:t>
            </a:r>
            <a:r>
              <a:rPr i="1" lang="en-GB" sz="1150">
                <a:solidFill>
                  <a:srgbClr val="595959"/>
                </a:solidFill>
              </a:rPr>
              <a:t>Reinforcement Learning</a:t>
            </a:r>
            <a:r>
              <a:rPr lang="en-GB" sz="1150">
                <a:solidFill>
                  <a:srgbClr val="595959"/>
                </a:solidFill>
              </a:rPr>
              <a:t>) je zasnovano na bihevijoralnoj psihologiji, gde imamo maksimizovanje nagrade, kada se ažuriraju parametri na osnovu povratne sprege. Popularno u robotici   *</a:t>
            </a:r>
            <a:r>
              <a:rPr lang="en-GB" sz="1150" u="sng">
                <a:solidFill>
                  <a:schemeClr val="hlink"/>
                </a:solidFill>
                <a:hlinkClick r:id="rId2"/>
              </a:rPr>
              <a:t>https://www.youtube.com/watch?v=G2fqAlgmoPo</a:t>
            </a:r>
            <a:r>
              <a:rPr lang="en-GB" sz="1150">
                <a:solidFill>
                  <a:srgbClr val="595959"/>
                </a:solidFill>
              </a:rPr>
              <a:t>, kao i Generative AI (van fokusa ovog predavanja)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2ff8600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2ff8600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Učenje sa sugestijom (eng. </a:t>
            </a:r>
            <a:r>
              <a:rPr i="1" lang="en-GB" sz="1150">
                <a:solidFill>
                  <a:srgbClr val="595959"/>
                </a:solidFill>
              </a:rPr>
              <a:t>Reinforcement Learning</a:t>
            </a:r>
            <a:r>
              <a:rPr lang="en-GB" sz="1150">
                <a:solidFill>
                  <a:srgbClr val="595959"/>
                </a:solidFill>
              </a:rPr>
              <a:t>) je zasnovano na bihevijoralnoj psihologiji, gde imamo maksimizovanje nagrade, kada se ažuriraju parametri na osnovu povratne sprege. Popularno u robotici   *</a:t>
            </a:r>
            <a:r>
              <a:rPr lang="en-GB" sz="1150" u="sng">
                <a:solidFill>
                  <a:schemeClr val="hlink"/>
                </a:solidFill>
                <a:hlinkClick r:id="rId2"/>
              </a:rPr>
              <a:t>https://www.youtube.com/watch?v=G2fqAlgmoPo</a:t>
            </a:r>
            <a:r>
              <a:rPr lang="en-GB" sz="1150">
                <a:solidFill>
                  <a:srgbClr val="595959"/>
                </a:solidFill>
              </a:rPr>
              <a:t>, kao i Generative AI (van fokusa ovog predavanja)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2ff86003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2ff8600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Učenje sa sugestijom (eng. </a:t>
            </a:r>
            <a:r>
              <a:rPr i="1" lang="en-GB" sz="1150">
                <a:solidFill>
                  <a:srgbClr val="595959"/>
                </a:solidFill>
              </a:rPr>
              <a:t>Reinforcement Learning</a:t>
            </a:r>
            <a:r>
              <a:rPr lang="en-GB" sz="1150">
                <a:solidFill>
                  <a:srgbClr val="595959"/>
                </a:solidFill>
              </a:rPr>
              <a:t>) je zasnovano na bihevijoralnoj psihologiji, gde imamo maksimizovanje nagrade, kada se ažuriraju parametri na osnovu povratne sprege. Popularno u robotici   *</a:t>
            </a:r>
            <a:r>
              <a:rPr lang="en-GB" sz="1150" u="sng">
                <a:solidFill>
                  <a:schemeClr val="hlink"/>
                </a:solidFill>
                <a:hlinkClick r:id="rId2"/>
              </a:rPr>
              <a:t>https://www.youtube.com/watch?v=G2fqAlgmoPo</a:t>
            </a:r>
            <a:r>
              <a:rPr lang="en-GB" sz="1150">
                <a:solidFill>
                  <a:srgbClr val="595959"/>
                </a:solidFill>
              </a:rPr>
              <a:t>, kao i Generative AI (van fokusa ovog predavanja)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2ff86003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2ff86003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Učenje sa sugestijom (eng. </a:t>
            </a:r>
            <a:r>
              <a:rPr i="1" lang="en-GB" sz="1150">
                <a:solidFill>
                  <a:srgbClr val="595959"/>
                </a:solidFill>
              </a:rPr>
              <a:t>Reinforcement Learning</a:t>
            </a:r>
            <a:r>
              <a:rPr lang="en-GB" sz="1150">
                <a:solidFill>
                  <a:srgbClr val="595959"/>
                </a:solidFill>
              </a:rPr>
              <a:t>) je zasnovano na bihevijoralnoj psihologiji, gde imamo maksimizovanje nagrade, kada se ažuriraju parametri na osnovu povratne sprege. Popularno u robotici   *</a:t>
            </a:r>
            <a:r>
              <a:rPr lang="en-GB" sz="1150" u="sng">
                <a:solidFill>
                  <a:schemeClr val="hlink"/>
                </a:solidFill>
                <a:hlinkClick r:id="rId2"/>
              </a:rPr>
              <a:t>https://www.youtube.com/watch?v=G2fqAlgmoPo</a:t>
            </a:r>
            <a:r>
              <a:rPr lang="en-GB" sz="1150">
                <a:solidFill>
                  <a:srgbClr val="595959"/>
                </a:solidFill>
              </a:rPr>
              <a:t>, kao i Generative AI (van fokusa ovog predavanja)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2ff86003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2ff86003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2ff86003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2ff86003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2ff86003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2ff86003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2ff86003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2ff86003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2ff86003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2ff86003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a21cb0b6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a21cb0b6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2ff86003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2ff86003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2ff86003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2ff86003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2ff86003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2ff86003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2ff86003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2ff86003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2ff86003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2ff86003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55d3caed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55d3caed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55d3caed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55d3caed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32c72484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32c72484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32c7248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32c7248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32c7248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32c7248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a21cb0b6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a21cb0b6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Korak unazad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32c72484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32c72484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d5322e4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5d5322e4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Primer nuspojava lekova, zato što nisu testirani na ženskoj populaciji i Afroamerikancima. Ubaciti Sample bias, </a:t>
            </a:r>
            <a:r>
              <a:rPr lang="en-GB">
                <a:solidFill>
                  <a:srgbClr val="434343"/>
                </a:solidFill>
              </a:rPr>
              <a:t>Exclusion</a:t>
            </a:r>
            <a:r>
              <a:rPr lang="en-GB">
                <a:solidFill>
                  <a:srgbClr val="434343"/>
                </a:solidFill>
              </a:rPr>
              <a:t> </a:t>
            </a:r>
            <a:r>
              <a:rPr lang="en-GB">
                <a:solidFill>
                  <a:srgbClr val="434343"/>
                </a:solidFill>
              </a:rPr>
              <a:t>bias</a:t>
            </a:r>
            <a:r>
              <a:rPr lang="en-GB">
                <a:solidFill>
                  <a:srgbClr val="434343"/>
                </a:solidFill>
              </a:rPr>
              <a:t>, Measuring bias, </a:t>
            </a:r>
            <a:r>
              <a:rPr lang="en-GB">
                <a:solidFill>
                  <a:srgbClr val="434343"/>
                </a:solidFill>
              </a:rPr>
              <a:t> Algorithm bias, Prejudice bias.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d8ad8798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d8ad8798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Podela na Trening i Test skup mora biti takva da njihove raspodele budu slične raspodeli baze podataka koju delimo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ae5c7b0da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5ae5c7b0da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95994a23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795994a23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95994a23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795994a23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95994a23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2795994a23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95994a23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2795994a23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795994a23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795994a23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795994a23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795994a23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93f5f9e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93f5f9e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95994a23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795994a23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95994a2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2795994a2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95994a23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795994a23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95994a23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795994a23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I mnogo drugih…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d4f94bee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d4f94bee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8614a597a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8614a597a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8614a597a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8614a597a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Trening i Test skup ne moraju biti fiksni, KFold cross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5d5322e4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5d5322e4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60a4cec29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60a4cec29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60a4cec2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60a4cec2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93f5f9e2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93f5f9e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0a4cec29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60a4cec29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60a4cec29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60a4cec29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0a4cec29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60a4cec29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0a4cec29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60a4cec29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60a4cec29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60a4cec29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60a4cec29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60a4cec29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60a4cec29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60a4cec29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60a4cec29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60a4cec29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0a4cec29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60a4cec29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60a4cec29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60a4cec29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93f5f9e2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93f5f9e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60a4cec29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60a4cec29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86187bf6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86187bf6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86187bf60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86187bf60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8614a597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8614a597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614a597a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8614a597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8614a597a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8614a597a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Zasto samo tačnost nije dovoljan pokazatelj: primer neuravnoteženih klasa. Šta ako je plava tačka pacijent koji ima karcinom, dok su crvene tačke pacijenti koji nemaju?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8614a597a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8614a597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6187bf60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86187bf60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Iz primera kao što je na prethodnom slajdu navedeno, sledi potreba da osim tačnosti uvedemo još nekoliko korisnih procena efikasnosti modela.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86187bf60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86187bf60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86187bf60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86187bf60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93f5f9e2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93f5f9e2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86187bf60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86187bf60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86187bf60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86187bf60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d55d3caed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d55d3caed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2, Note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1152bf097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1152bf09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1397b4c7c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1397b4c7c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1397b4c7c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1397b4c7c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1152bf097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1152bf09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d55d3caed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d55d3caed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132c72484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132c72484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1323ba33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1323ba33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93f5f9e2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93f5f9e2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1323ba33e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1323ba33e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132c72484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132c7248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32c72484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132c7248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132c72484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132c72484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d55d3caed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d55d3cae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d55d3caed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d55d3cae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114be116a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114be116a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Note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d55d3caed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d55d3caed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1323ba33e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1323ba33e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114be116ad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114be116ad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93f5f9e2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93f5f9e2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5c0ea54e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5c0ea54e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79783dc5b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79783dc5b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Jedan od ključnih koncepata u matematici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79783dc5b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79783dc5b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7994a0bcc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7994a0bc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7994a0bcc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7994a0bc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628.000 poljoprivrednih gazdinstava. 2022 izvor Agroinfo.rs 2700 </a:t>
            </a:r>
            <a:r>
              <a:rPr i="1" lang="en-GB">
                <a:solidFill>
                  <a:schemeClr val="dk1"/>
                </a:solidFill>
              </a:rPr>
              <a:t>biblioteka u Srbiji http://eprints.rclis.org/4859/1/127.pdf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7994a0bcc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7994a0bcc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628.000 poljoprivrednih gazdinstava. 2022 izvor Agroinfo.rs 2700 </a:t>
            </a:r>
            <a:r>
              <a:rPr i="1" lang="en-GB">
                <a:solidFill>
                  <a:schemeClr val="dk1"/>
                </a:solidFill>
              </a:rPr>
              <a:t>biblioteka u Srbiji http://eprints.rclis.org/4859/1/127.pdf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7994a0bcc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7994a0bcc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628.000 poljoprivrednih gazdinstava. 2022 izvor Agroinfo.rs 2700 </a:t>
            </a:r>
            <a:r>
              <a:rPr i="1" lang="en-GB">
                <a:solidFill>
                  <a:schemeClr val="dk1"/>
                </a:solidFill>
              </a:rPr>
              <a:t>biblioteka u Srbiji http://eprints.rclis.org/4859/1/127.pdf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7994a0bcc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7994a0bc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628.000 poljoprivrednih gazdinstava. 2022 izvor Agroinfo.rs 2700 </a:t>
            </a:r>
            <a:r>
              <a:rPr i="1" lang="en-GB">
                <a:solidFill>
                  <a:schemeClr val="dk1"/>
                </a:solidFill>
              </a:rPr>
              <a:t>biblioteka u Srbiji http://eprints.rclis.org/4859/1/127.pdf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7994a0bcc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7994a0bcc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Šta vi mislite?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8614a597a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8614a597a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628.000 poljoprivrednih gazdinstava. 2022 izvor Agroinfo.rs 2700 </a:t>
            </a:r>
            <a:r>
              <a:rPr i="1" lang="en-GB">
                <a:solidFill>
                  <a:schemeClr val="dk1"/>
                </a:solidFill>
              </a:rPr>
              <a:t>biblioteka u Srbiji http://eprints.rclis.org/4859/1/127.pdf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0.png"/><Relationship Id="rId4" Type="http://schemas.openxmlformats.org/officeDocument/2006/relationships/image" Target="../media/image7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4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s://web.stanford.edu/class/cs102/lectureslides/ClassificationSlides.pdf" TargetMode="External"/><Relationship Id="rId4" Type="http://schemas.openxmlformats.org/officeDocument/2006/relationships/hyperlink" Target="https://forums.fast.ai/t/about-the-intro-to-machine-learning-2018-category/6628" TargetMode="External"/><Relationship Id="rId9" Type="http://schemas.openxmlformats.org/officeDocument/2006/relationships/hyperlink" Target="https://www.youtube.com/watch?v=lG4VkPoG3ko" TargetMode="External"/><Relationship Id="rId5" Type="http://schemas.openxmlformats.org/officeDocument/2006/relationships/hyperlink" Target="https://medium.com/mlearning-ai/a-brief-introduction-to-distance-measures-ac89cbd2298" TargetMode="External"/><Relationship Id="rId6" Type="http://schemas.openxmlformats.org/officeDocument/2006/relationships/hyperlink" Target="https://developers.google.com/machine-learning/crash-course/classification/accuracy" TargetMode="External"/><Relationship Id="rId7" Type="http://schemas.openxmlformats.org/officeDocument/2006/relationships/hyperlink" Target="https://developers.google.com/machine-learning/crash-course/classification/precision-and-recall" TargetMode="External"/><Relationship Id="rId8" Type="http://schemas.openxmlformats.org/officeDocument/2006/relationships/hyperlink" Target="https://www.youtube.com/watch?v=HZGCoVF3Yv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hyperlink" Target="https://www.nejm.org/doi/full/10.1056/NEJM198101013040103" TargetMode="External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hyperlink" Target="https://www.techtarget.com/searchenterpriseai/feature/What-is-regression-in-machine-learn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2.gif"/><Relationship Id="rId5" Type="http://schemas.openxmlformats.org/officeDocument/2006/relationships/hyperlink" Target="https://blog.google/technology/health/lung-cancer-prediction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hyperlink" Target="https://autogpt.how/introduction-to-generative-ai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arxiv.org/abs/2307.15208" TargetMode="External"/><Relationship Id="rId6" Type="http://schemas.openxmlformats.org/officeDocument/2006/relationships/image" Target="../media/image14.png"/><Relationship Id="rId7" Type="http://schemas.openxmlformats.org/officeDocument/2006/relationships/image" Target="../media/image32.gif"/><Relationship Id="rId8" Type="http://schemas.openxmlformats.org/officeDocument/2006/relationships/hyperlink" Target="https://blog.google/technology/health/lung-cancer-predictio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hyperlink" Target="https://arxiv.org/abs/2307.15208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9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2.png"/><Relationship Id="rId4" Type="http://schemas.openxmlformats.org/officeDocument/2006/relationships/image" Target="../media/image3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52.png"/><Relationship Id="rId8" Type="http://schemas.openxmlformats.org/officeDocument/2006/relationships/image" Target="../media/image3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1.png"/><Relationship Id="rId4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9" Type="http://schemas.openxmlformats.org/officeDocument/2006/relationships/image" Target="../media/image55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52.png"/><Relationship Id="rId8" Type="http://schemas.openxmlformats.org/officeDocument/2006/relationships/image" Target="../media/image3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10" Type="http://schemas.openxmlformats.org/officeDocument/2006/relationships/image" Target="../media/image54.png"/><Relationship Id="rId9" Type="http://schemas.openxmlformats.org/officeDocument/2006/relationships/image" Target="../media/image55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52.png"/><Relationship Id="rId8" Type="http://schemas.openxmlformats.org/officeDocument/2006/relationships/image" Target="../media/image3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11" Type="http://schemas.openxmlformats.org/officeDocument/2006/relationships/image" Target="../media/image63.png"/><Relationship Id="rId10" Type="http://schemas.openxmlformats.org/officeDocument/2006/relationships/image" Target="../media/image54.png"/><Relationship Id="rId9" Type="http://schemas.openxmlformats.org/officeDocument/2006/relationships/image" Target="../media/image55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52.png"/><Relationship Id="rId8" Type="http://schemas.openxmlformats.org/officeDocument/2006/relationships/image" Target="../media/image3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1.png"/><Relationship Id="rId4" Type="http://schemas.openxmlformats.org/officeDocument/2006/relationships/image" Target="../media/image41.png"/><Relationship Id="rId11" Type="http://schemas.openxmlformats.org/officeDocument/2006/relationships/image" Target="../media/image63.png"/><Relationship Id="rId10" Type="http://schemas.openxmlformats.org/officeDocument/2006/relationships/image" Target="../media/image54.png"/><Relationship Id="rId9" Type="http://schemas.openxmlformats.org/officeDocument/2006/relationships/image" Target="../media/image55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Relationship Id="rId7" Type="http://schemas.openxmlformats.org/officeDocument/2006/relationships/image" Target="../media/image52.png"/><Relationship Id="rId8" Type="http://schemas.openxmlformats.org/officeDocument/2006/relationships/image" Target="../media/image3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1.png"/><Relationship Id="rId4" Type="http://schemas.openxmlformats.org/officeDocument/2006/relationships/image" Target="../media/image5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3.png"/><Relationship Id="rId4" Type="http://schemas.openxmlformats.org/officeDocument/2006/relationships/image" Target="../media/image41.png"/><Relationship Id="rId5" Type="http://schemas.openxmlformats.org/officeDocument/2006/relationships/image" Target="../media/image54.png"/><Relationship Id="rId6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3.png"/><Relationship Id="rId4" Type="http://schemas.openxmlformats.org/officeDocument/2006/relationships/image" Target="../media/image41.png"/><Relationship Id="rId5" Type="http://schemas.openxmlformats.org/officeDocument/2006/relationships/image" Target="../media/image54.png"/><Relationship Id="rId6" Type="http://schemas.openxmlformats.org/officeDocument/2006/relationships/image" Target="../media/image4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3.png"/><Relationship Id="rId4" Type="http://schemas.openxmlformats.org/officeDocument/2006/relationships/image" Target="../media/image41.png"/><Relationship Id="rId5" Type="http://schemas.openxmlformats.org/officeDocument/2006/relationships/image" Target="../media/image54.png"/><Relationship Id="rId6" Type="http://schemas.openxmlformats.org/officeDocument/2006/relationships/image" Target="../media/image4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developers.google.com/machine-learning/glossary#roc-receiver-operating-characteristic-curve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8.png"/><Relationship Id="rId4" Type="http://schemas.openxmlformats.org/officeDocument/2006/relationships/image" Target="../media/image6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5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43175"/>
            <a:ext cx="8520600" cy="16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Procena učinka </a:t>
            </a: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ML modela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63625" y="503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Analiza Medicinske Slike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329">
                <a:latin typeface="Montserrat"/>
                <a:ea typeface="Montserrat"/>
                <a:cs typeface="Montserrat"/>
                <a:sym typeface="Montserrat"/>
              </a:rPr>
              <a:t>- nedelja 4 -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07675"/>
            <a:ext cx="1723550" cy="15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8</a:t>
            </a:r>
            <a:endParaRPr baseline="30000"/>
          </a:p>
        </p:txBody>
      </p:sp>
      <p:sp>
        <p:nvSpPr>
          <p:cNvPr id="134" name="Google Shape;134;p22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485675" y="2464775"/>
            <a:ext cx="37974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Polu</a:t>
            </a: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nadgledano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Podaci: Označeni i neoznačeni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Svrha: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Traženje granica parametara označavanje neoznačenih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Primer korišnjenja: analiza govora, sekvenciranje u genetici…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6" name="Google Shape;1096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Bajesova teorema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7" name="Google Shape;1097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1</a:t>
            </a:r>
            <a:endParaRPr/>
          </a:p>
        </p:txBody>
      </p:sp>
      <p:pic>
        <p:nvPicPr>
          <p:cNvPr id="1098" name="Google Shape;1098;p112" title="[0,0,0,&quot;https://www.codecogs.com/eqnedit.php?latex=P(H%7CE)%20%3D%20%5Cfrac%7BP(H)P(E%7CH)%7D%7BP(E)%7D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25" y="1753053"/>
            <a:ext cx="4971150" cy="10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4" name="Google Shape;1104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Bajesova teorema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...nezavisni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5" name="Google Shape;1105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2</a:t>
            </a:r>
            <a:endParaRPr/>
          </a:p>
        </p:txBody>
      </p:sp>
      <p:pic>
        <p:nvPicPr>
          <p:cNvPr id="1106" name="Google Shape;1106;p113" title="[0,0,0,&quot;https://www.codecogs.com/eqnedit.php?latex=P(H%7CE)%20%3D%20%5Cfrac%7BP(H)P(E%7CH)%7D%7BP(E)%7D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25" y="1753053"/>
            <a:ext cx="4971150" cy="10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13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 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...nezavisni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3</a:t>
            </a:r>
            <a:endParaRPr/>
          </a:p>
        </p:txBody>
      </p:sp>
      <p:pic>
        <p:nvPicPr>
          <p:cNvPr id="1115" name="Google Shape;1115;p114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14"/>
          <p:cNvSpPr txBox="1"/>
          <p:nvPr/>
        </p:nvSpPr>
        <p:spPr>
          <a:xfrm>
            <a:off x="313200" y="1498525"/>
            <a:ext cx="8472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Stevan je vrlo stidljiv i povučen, neizostavno pomaže svima, ali s druge strane nema interes u druge ljude i živi u svom svetu. Blage i uredne naravi. Ima potrebu da sve bude na svom mestu, i veliku strast prema detaljima.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2" name="Google Shape;1122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 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...nezavisni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3" name="Google Shape;1123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4</a:t>
            </a:r>
            <a:endParaRPr/>
          </a:p>
        </p:txBody>
      </p:sp>
      <p:pic>
        <p:nvPicPr>
          <p:cNvPr id="1124" name="Google Shape;1124;p115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15"/>
          <p:cNvSpPr txBox="1"/>
          <p:nvPr/>
        </p:nvSpPr>
        <p:spPr>
          <a:xfrm>
            <a:off x="313200" y="1498525"/>
            <a:ext cx="8472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stidljiv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povučen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neizostavno pomaže svima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ali s druge strane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nema interes u druge ljude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živi u svom svetu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Blage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uredne naravi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Ima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potrebu da sve bude na svom mestu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veliku strast prema detaljima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...nezavisni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" name="Google Shape;1132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5</a:t>
            </a:r>
            <a:endParaRPr/>
          </a:p>
        </p:txBody>
      </p:sp>
      <p:pic>
        <p:nvPicPr>
          <p:cNvPr id="1133" name="Google Shape;1133;p116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16"/>
          <p:cNvSpPr txBox="1"/>
          <p:nvPr/>
        </p:nvSpPr>
        <p:spPr>
          <a:xfrm>
            <a:off x="313200" y="1498525"/>
            <a:ext cx="8472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stidljiv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povučen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neizostavno pomaže svima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ali s druge strane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nema interes u druge ljude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živi u svom svetu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Blage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uredne naravi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Ima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potrebu da sve bude na svom mestu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veliku strast prema detaljima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0" name="Google Shape;1140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 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...nezavisni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6</a:t>
            </a:r>
            <a:endParaRPr/>
          </a:p>
        </p:txBody>
      </p:sp>
      <p:pic>
        <p:nvPicPr>
          <p:cNvPr id="1142" name="Google Shape;1142;p117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17"/>
          <p:cNvSpPr txBox="1"/>
          <p:nvPr/>
        </p:nvSpPr>
        <p:spPr>
          <a:xfrm>
            <a:off x="313200" y="1498525"/>
            <a:ext cx="8472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stidljiv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povučen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neizostavno pomaže svima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ali s druge strane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nema interes u druge ljude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živi u svom svetu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Blage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uredne naravi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Ima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potrebu da sve bude na svom mestu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veliku strast prema detaljima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 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 ...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0" name="Google Shape;1150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7</a:t>
            </a:r>
            <a:endParaRPr/>
          </a:p>
        </p:txBody>
      </p:sp>
      <p:pic>
        <p:nvPicPr>
          <p:cNvPr id="1151" name="Google Shape;1151;p118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18"/>
          <p:cNvSpPr txBox="1"/>
          <p:nvPr/>
        </p:nvSpPr>
        <p:spPr>
          <a:xfrm>
            <a:off x="313200" y="1498525"/>
            <a:ext cx="8472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stidljiv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povučen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neizostavno pomaže svima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ali s druge strane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nema interes u druge ljude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živi u svom svetu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Blage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uredne naravi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Ima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potrebu da sve bude na svom mestu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i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veliku strast prema detaljima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Kako da se odlučimo koji klasifikator da koristimo?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8" name="Google Shape;1158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Svaki od nabrojanih metoda ima svoje prednosti i mane.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Najbolji izbor zavisi: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350"/>
              <a:buFont typeface="Montserrat"/>
              <a:buChar char="-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od svakog problema ponaosob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Font typeface="Montserrat"/>
              <a:buChar char="-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od veličine i prirode skupa podataka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Font typeface="Montserrat"/>
              <a:buChar char="-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željene interpretibilnosti modela.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Primer dobre prakse je probati nekoliko metoda i uporediti njihove performanse, nakon čega sledi odabir modela koji ima najbolje performanse za zadat problem.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18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2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Sažetak lekcije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120"/>
          <p:cNvSpPr txBox="1"/>
          <p:nvPr>
            <p:ph idx="1" type="body"/>
          </p:nvPr>
        </p:nvSpPr>
        <p:spPr>
          <a:xfrm>
            <a:off x="311700" y="1152475"/>
            <a:ext cx="88809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Kako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klasifikator koristi labelirane podatke u obuci modela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Uticaj podataka, i njihova podela na trening i test skup na klasifikator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Kako se meri uspešnost klasifikatora i zašto nije dovoljna samo tačnost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Naivne Bajesove metode.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6" name="Google Shape;1166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19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Literatura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Predavanje o klasifikaciji (SAIS radionica 2023)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Kurs Mašinskog Učenja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CS102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Fast.ai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kurs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 Mašinskom učenju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Članak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o merama rastojanja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Font typeface="Montserrat"/>
              <a:buAutoNum type="arabicPeriod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Deo Google kursa o Mašinskom učenju u kome je objašnjena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tačnost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preciznost…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3blue1brow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video o Bajesovoj teoremi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medicinskom paradoksu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3" name="Google Shape;1173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0" y="2447875"/>
            <a:ext cx="1583686" cy="1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853" y="2447875"/>
            <a:ext cx="1998085" cy="15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325" y="2447875"/>
            <a:ext cx="1723550" cy="15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27700" y="2049600"/>
            <a:ext cx="9054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Nadgledano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			     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Nenadgledano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				 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Polunadgledano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9</a:t>
            </a:r>
            <a:endParaRPr baseline="30000"/>
          </a:p>
        </p:txBody>
      </p:sp>
      <p:sp>
        <p:nvSpPr>
          <p:cNvPr id="147" name="Google Shape;147;p23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2930088"/>
            <a:ext cx="38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Utvrđivanje veze (fit) između dve (ili više) promenljive.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625" y="2040050"/>
            <a:ext cx="1640200" cy="202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4592850" y="4151200"/>
            <a:ext cx="32634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Bonadonna et al. 1981, </a:t>
            </a: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Dose-Response Effect of Adjuvant Chemotherapy in Breast Cancer</a:t>
            </a:r>
            <a:endParaRPr sz="1000"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350" y="1311900"/>
            <a:ext cx="1142500" cy="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2555175" y="1651663"/>
            <a:ext cx="138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Regresija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50" y="1311900"/>
            <a:ext cx="1142500" cy="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2555175" y="1651663"/>
            <a:ext cx="138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Regresija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300" y="2019475"/>
            <a:ext cx="5659200" cy="23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2930100"/>
            <a:ext cx="32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Predikcija vremenske serije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3</a:t>
            </a:r>
            <a:endParaRPr baseline="30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50" y="1311900"/>
            <a:ext cx="1142500" cy="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2555175" y="1651663"/>
            <a:ext cx="138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Regresija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" y="2469875"/>
            <a:ext cx="74485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1306450" y="3843725"/>
            <a:ext cx="10200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Linearna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026975" y="3843725"/>
            <a:ext cx="11973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Logistička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4646575" y="3843725"/>
            <a:ext cx="15462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Polinomijalna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5400675" y="43114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5"/>
              </a:rPr>
              <a:t>What Is Regression in Machine Learning?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6429975" y="3843725"/>
            <a:ext cx="18663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Vremenska serija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4</a:t>
            </a:r>
            <a:endParaRPr baseline="30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50" y="1311900"/>
            <a:ext cx="1142500" cy="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2555175" y="1651663"/>
            <a:ext cx="138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Regresija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5</a:t>
            </a:r>
            <a:endParaRPr baseline="30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4" name="Google Shape;204;p29"/>
          <p:cNvGrpSpPr/>
          <p:nvPr/>
        </p:nvGrpSpPr>
        <p:grpSpPr>
          <a:xfrm>
            <a:off x="4243550" y="1310338"/>
            <a:ext cx="4512676" cy="3434263"/>
            <a:chOff x="757750" y="3085613"/>
            <a:chExt cx="4512676" cy="3434263"/>
          </a:xfrm>
        </p:grpSpPr>
        <p:pic>
          <p:nvPicPr>
            <p:cNvPr id="205" name="Google Shape;205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7750" y="3085613"/>
              <a:ext cx="4512676" cy="338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9"/>
            <p:cNvSpPr txBox="1"/>
            <p:nvPr/>
          </p:nvSpPr>
          <p:spPr>
            <a:xfrm>
              <a:off x="757788" y="6150575"/>
              <a:ext cx="451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Izvor: </a:t>
              </a:r>
              <a:r>
                <a:rPr lang="en-GB" sz="1200" u="sng">
                  <a:solidFill>
                    <a:srgbClr val="0097A7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 promising step forward for predicting lung cancer (blog.google)</a:t>
              </a:r>
              <a:endParaRPr sz="12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6</a:t>
            </a:r>
            <a:endParaRPr baseline="30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4318100" y="1214575"/>
            <a:ext cx="1041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Binarna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836" y="1775475"/>
            <a:ext cx="2580500" cy="285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600" y="1775475"/>
            <a:ext cx="2580501" cy="27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7</a:t>
            </a:r>
            <a:endParaRPr baseline="30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4318100" y="1214575"/>
            <a:ext cx="1041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Binarna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038" y="331925"/>
            <a:ext cx="1369499" cy="151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175" y="331925"/>
            <a:ext cx="1398253" cy="15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8</a:t>
            </a:r>
            <a:endParaRPr baseline="30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Danas ćemo proći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64722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Definicija modela za regresiju, klasifikaciju i segmentaciju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Uticaj podataka na model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Merenje učinka modela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Razumevanje učinka ML modela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141288" y="296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{671693EE-04C0-4FD8-B986-93DD5E1BF2D3}</a:tableStyleId>
              </a:tblPr>
              <a:tblGrid>
                <a:gridCol w="994525"/>
                <a:gridCol w="1073175"/>
                <a:gridCol w="1079675"/>
                <a:gridCol w="1255375"/>
                <a:gridCol w="989175"/>
                <a:gridCol w="1152475"/>
                <a:gridCol w="1085500"/>
                <a:gridCol w="9683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1 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2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3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4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5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6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7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8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Uvod u predmet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Primena ML u analizi medicinske slike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Konvoluciski modeli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Procena učinka ML modela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Rad na projektima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000" y="1705493"/>
            <a:ext cx="2580500" cy="291338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4318100" y="1214575"/>
            <a:ext cx="111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Višeklasna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9</a:t>
            </a:r>
            <a:endParaRPr baseline="30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4318100" y="2539563"/>
            <a:ext cx="111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Višeklasna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4318100" y="1214575"/>
            <a:ext cx="1041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Binarna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075" y="1926708"/>
            <a:ext cx="1398250" cy="157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038" y="331925"/>
            <a:ext cx="1369499" cy="151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175" y="331925"/>
            <a:ext cx="1398253" cy="15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10</a:t>
            </a:r>
            <a:endParaRPr baseline="30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4318100" y="1214575"/>
            <a:ext cx="120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Višeznačna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700" y="1785287"/>
            <a:ext cx="2580499" cy="283541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11</a:t>
            </a:r>
            <a:endParaRPr baseline="30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4318100" y="2539563"/>
            <a:ext cx="111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Višeklasna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4318100" y="1214575"/>
            <a:ext cx="1041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Binarna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4318100" y="3864575"/>
            <a:ext cx="120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Višeznačna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038" y="331925"/>
            <a:ext cx="1369499" cy="151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175" y="331925"/>
            <a:ext cx="1398253" cy="151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1075" y="1926708"/>
            <a:ext cx="1398250" cy="157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1075" y="3596650"/>
            <a:ext cx="1398249" cy="15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12</a:t>
            </a:r>
            <a:endParaRPr baseline="30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50" y="1311900"/>
            <a:ext cx="1142500" cy="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2555175" y="1651663"/>
            <a:ext cx="138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Regresija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13</a:t>
            </a:r>
            <a:endParaRPr baseline="30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150" y="1743175"/>
            <a:ext cx="3341300" cy="26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2555175" y="2969150"/>
            <a:ext cx="201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Segmentacija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14</a:t>
            </a:r>
            <a:endParaRPr baseline="30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50" y="1156025"/>
            <a:ext cx="450509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15</a:t>
            </a:r>
            <a:endParaRPr baseline="30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2555175" y="2969150"/>
            <a:ext cx="201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 AI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16</a:t>
            </a:r>
            <a:endParaRPr baseline="30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Tipovi Modela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1053288" y="998625"/>
            <a:ext cx="29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Diskriminativni</a:t>
            </a:r>
            <a:endParaRPr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5498637" y="998625"/>
            <a:ext cx="22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Generativni</a:t>
            </a:r>
            <a:endParaRPr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550" y="1536525"/>
            <a:ext cx="1692800" cy="16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122" y="1531228"/>
            <a:ext cx="1692800" cy="16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0"/>
          <p:cNvSpPr txBox="1"/>
          <p:nvPr/>
        </p:nvSpPr>
        <p:spPr>
          <a:xfrm>
            <a:off x="1195163" y="3323875"/>
            <a:ext cx="297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Klasifikacija</a:t>
            </a:r>
            <a:endParaRPr sz="135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Predikcija…</a:t>
            </a:r>
            <a:endParaRPr sz="135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8" name="Google Shape;318;p40"/>
          <p:cNvSpPr txBox="1"/>
          <p:nvPr/>
        </p:nvSpPr>
        <p:spPr>
          <a:xfrm>
            <a:off x="5362138" y="3323875"/>
            <a:ext cx="297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Generisanje novih podataka na osnovu datih</a:t>
            </a:r>
            <a:endParaRPr sz="135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5593150" y="3840575"/>
            <a:ext cx="329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Izvor: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 u="sng">
                <a:solidFill>
                  <a:srgbClr val="6EAC1C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 to Generative AI</a:t>
            </a:r>
            <a:endParaRPr sz="135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17</a:t>
            </a:r>
            <a:endParaRPr baseline="30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13" y="1644900"/>
            <a:ext cx="4146275" cy="9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825" y="1591675"/>
            <a:ext cx="4102038" cy="9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/>
          <p:nvPr/>
        </p:nvSpPr>
        <p:spPr>
          <a:xfrm>
            <a:off x="7255100" y="2580725"/>
            <a:ext cx="1888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Sintetičke slike dobijene Modelom Latentne Difuzije A) Mamogram, B) X-Ray pluća, C) Retinalni OCT, D) 2D presek T1 mozga, and E) aksijalni, koronalni, and sagitalni presek 3D snimka mozga. Izvor:</a:t>
            </a:r>
            <a:r>
              <a:rPr lang="en-GB" sz="1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GB" sz="1000" u="sng">
                <a:solidFill>
                  <a:srgbClr val="0097A7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Pinaya et al. 2023. Generative AI for Medical Imaging: extending the MONAI Framework</a:t>
            </a:r>
            <a:endParaRPr sz="12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5100" y="2580725"/>
            <a:ext cx="1988958" cy="195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013" y="2495553"/>
            <a:ext cx="3501900" cy="2626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/>
        </p:nvSpPr>
        <p:spPr>
          <a:xfrm>
            <a:off x="789026" y="4761275"/>
            <a:ext cx="480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Izvor: </a:t>
            </a:r>
            <a:r>
              <a:rPr lang="en-GB" sz="1100" u="sng">
                <a:solidFill>
                  <a:srgbClr val="0097A7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promising step forward for predicting lung cancer (blog.google)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053288" y="998625"/>
            <a:ext cx="29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Diskriminativni</a:t>
            </a:r>
            <a:endParaRPr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498637" y="998625"/>
            <a:ext cx="22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Generativni</a:t>
            </a:r>
            <a:endParaRPr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18</a:t>
            </a:r>
            <a:endParaRPr baseline="3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311700" y="445025"/>
            <a:ext cx="86808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modele: 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Primer Generativnog Modela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225" y="1600525"/>
            <a:ext cx="5907748" cy="27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/>
          <p:nvPr/>
        </p:nvSpPr>
        <p:spPr>
          <a:xfrm>
            <a:off x="1445844" y="4450796"/>
            <a:ext cx="641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Nasumično izabrani sintetički snimci treniranog LDM (na MIMIC-CXR bazom). Nakon 200 DDIM koraka. </a:t>
            </a:r>
            <a:r>
              <a:rPr lang="en-GB" sz="11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Izvor: </a:t>
            </a:r>
            <a:r>
              <a:rPr lang="en-GB" sz="1100" u="sng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Pinaya et al. 2023. Generative AI for Medical Imaging: extending the MONAI Framework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19</a:t>
            </a:r>
            <a:endParaRPr baseline="30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Koliko verno podaci prikazuju realnost</a:t>
            </a: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3"/>
          <p:cNvSpPr txBox="1"/>
          <p:nvPr>
            <p:ph idx="1" type="body"/>
          </p:nvPr>
        </p:nvSpPr>
        <p:spPr>
          <a:xfrm>
            <a:off x="311700" y="1152475"/>
            <a:ext cx="8520600" cy="39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Realna slika podataka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			                                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Podaci koje posedujemo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				Postoji “pristrasnost" (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bias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) u podacima koja se može preneti na model.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829" y="2113679"/>
            <a:ext cx="2363075" cy="2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920" y="2026387"/>
            <a:ext cx="2363075" cy="23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Kako podaci utiču na model?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Podela na train i te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st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Koj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i train skup bi bio najbolji izbor i zašto?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A                                                           B                                                     C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300" y="306575"/>
            <a:ext cx="2137100" cy="21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750" y="3181538"/>
            <a:ext cx="1899200" cy="18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469" y="2274582"/>
            <a:ext cx="1899200" cy="18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4824" y="2952962"/>
            <a:ext cx="1899200" cy="18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6"/>
          <p:cNvSpPr txBox="1"/>
          <p:nvPr>
            <p:ph idx="4294967295" type="body"/>
          </p:nvPr>
        </p:nvSpPr>
        <p:spPr>
          <a:xfrm>
            <a:off x="539575" y="978475"/>
            <a:ext cx="80928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karakteristike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7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karakteristike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3</a:t>
            </a:r>
            <a:endParaRPr baseline="30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8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4</a:t>
            </a:r>
            <a:endParaRPr baseline="30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49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5</a:t>
            </a:r>
            <a:endParaRPr baseline="30000"/>
          </a:p>
        </p:txBody>
      </p:sp>
      <p:sp>
        <p:nvSpPr>
          <p:cNvPr id="397" name="Google Shape;397;p49"/>
          <p:cNvSpPr txBox="1"/>
          <p:nvPr/>
        </p:nvSpPr>
        <p:spPr>
          <a:xfrm>
            <a:off x="1063450" y="3046425"/>
            <a:ext cx="140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Euklidsko</a:t>
            </a:r>
            <a:r>
              <a:rPr lang="en-GB" sz="16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Euclidean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49"/>
          <p:cNvPicPr preferRelativeResize="0"/>
          <p:nvPr/>
        </p:nvPicPr>
        <p:blipFill rotWithShape="1">
          <a:blip r:embed="rId3">
            <a:alphaModFix/>
          </a:blip>
          <a:srcRect b="0" l="0" r="1263" t="16317"/>
          <a:stretch/>
        </p:blipFill>
        <p:spPr>
          <a:xfrm>
            <a:off x="3281025" y="2497900"/>
            <a:ext cx="2581950" cy="23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9" title="[0,0,0,&quot;https://www.codecogs.com/eqnedit.php?latex=%20d%20%3D%20%5Csqrt%7B%5Csum_i%20(x_i%20-%20y_i)%5E2%7D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775" y="3114063"/>
            <a:ext cx="2304674" cy="84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50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6</a:t>
            </a:r>
            <a:endParaRPr baseline="30000"/>
          </a:p>
        </p:txBody>
      </p:sp>
      <p:sp>
        <p:nvSpPr>
          <p:cNvPr id="407" name="Google Shape;407;p50"/>
          <p:cNvSpPr txBox="1"/>
          <p:nvPr/>
        </p:nvSpPr>
        <p:spPr>
          <a:xfrm>
            <a:off x="408150" y="2504925"/>
            <a:ext cx="134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Euklidsko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Euclidean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50"/>
          <p:cNvPicPr preferRelativeResize="0"/>
          <p:nvPr/>
        </p:nvPicPr>
        <p:blipFill rotWithShape="1">
          <a:blip r:embed="rId3">
            <a:alphaModFix/>
          </a:blip>
          <a:srcRect b="0" l="0" r="1263" t="16317"/>
          <a:stretch/>
        </p:blipFill>
        <p:spPr>
          <a:xfrm>
            <a:off x="232725" y="3089250"/>
            <a:ext cx="1535850" cy="14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51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7</a:t>
            </a:r>
            <a:endParaRPr baseline="30000"/>
          </a:p>
        </p:txBody>
      </p:sp>
      <p:sp>
        <p:nvSpPr>
          <p:cNvPr id="416" name="Google Shape;416;p51"/>
          <p:cNvSpPr txBox="1"/>
          <p:nvPr/>
        </p:nvSpPr>
        <p:spPr>
          <a:xfrm>
            <a:off x="1213875" y="3046425"/>
            <a:ext cx="12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Menhetn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Mathattan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51"/>
          <p:cNvPicPr preferRelativeResize="0"/>
          <p:nvPr/>
        </p:nvPicPr>
        <p:blipFill rotWithShape="1">
          <a:blip r:embed="rId3">
            <a:alphaModFix/>
          </a:blip>
          <a:srcRect b="0" l="0" r="0" t="11902"/>
          <a:stretch/>
        </p:blipFill>
        <p:spPr>
          <a:xfrm>
            <a:off x="3312825" y="2497900"/>
            <a:ext cx="2442473" cy="22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 title="[0,0,0,&quot;https://www.codecogs.com/eqnedit.php?latex=%20d%20%3D%20%5Csum_i%7B%7Cx_i%20-%20y_i%7C%7D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850" y="3214975"/>
            <a:ext cx="203769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2</a:t>
            </a:r>
            <a:endParaRPr baseline="30000"/>
          </a:p>
        </p:txBody>
      </p:sp>
      <p:sp>
        <p:nvSpPr>
          <p:cNvPr id="76" name="Google Shape;76;p16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52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8</a:t>
            </a:r>
            <a:endParaRPr baseline="30000"/>
          </a:p>
        </p:txBody>
      </p:sp>
      <p:sp>
        <p:nvSpPr>
          <p:cNvPr id="426" name="Google Shape;426;p52"/>
          <p:cNvSpPr txBox="1"/>
          <p:nvPr/>
        </p:nvSpPr>
        <p:spPr>
          <a:xfrm>
            <a:off x="408150" y="2504925"/>
            <a:ext cx="134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Euklidsko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Euclidean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52"/>
          <p:cNvSpPr txBox="1"/>
          <p:nvPr/>
        </p:nvSpPr>
        <p:spPr>
          <a:xfrm>
            <a:off x="2150501" y="2504925"/>
            <a:ext cx="129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Menhetn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Mathattan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8" name="Google Shape;428;p52"/>
          <p:cNvPicPr preferRelativeResize="0"/>
          <p:nvPr/>
        </p:nvPicPr>
        <p:blipFill rotWithShape="1">
          <a:blip r:embed="rId3">
            <a:alphaModFix/>
          </a:blip>
          <a:srcRect b="0" l="0" r="1263" t="16317"/>
          <a:stretch/>
        </p:blipFill>
        <p:spPr>
          <a:xfrm>
            <a:off x="232725" y="3089250"/>
            <a:ext cx="1535850" cy="14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2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2031650" y="3113550"/>
            <a:ext cx="1444553" cy="13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9</a:t>
            </a:r>
            <a:endParaRPr baseline="30000"/>
          </a:p>
        </p:txBody>
      </p:sp>
      <p:sp>
        <p:nvSpPr>
          <p:cNvPr id="436" name="Google Shape;436;p53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karakteristike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53"/>
          <p:cNvSpPr txBox="1"/>
          <p:nvPr/>
        </p:nvSpPr>
        <p:spPr>
          <a:xfrm>
            <a:off x="1213875" y="3046425"/>
            <a:ext cx="12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b="1" lang="en-GB" sz="16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osinus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cosine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16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8" name="Google Shape;438;p53"/>
          <p:cNvPicPr preferRelativeResize="0"/>
          <p:nvPr/>
        </p:nvPicPr>
        <p:blipFill rotWithShape="1">
          <a:blip r:embed="rId3">
            <a:alphaModFix/>
          </a:blip>
          <a:srcRect b="0" l="0" r="2969" t="13599"/>
          <a:stretch/>
        </p:blipFill>
        <p:spPr>
          <a:xfrm>
            <a:off x="3436975" y="2457700"/>
            <a:ext cx="2270044" cy="22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 title="[0,0,0,&quot;https://www.codecogs.com/eqnedit.php?latex=%20d%20%3D%20%5Ccos%20(%5Ctheta%20)%20%3D%20%20%20%5Cdfrac%20%7Bx%20y%7D%20%7B%5Cleft%5C%7C%20x%5Cright%5C%7C%20_%7B2%7D%5Cleft%5C%7C%20y%5Cright%5C%7C%20_%7B2%7D%7D%20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725" y="3210950"/>
            <a:ext cx="267672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4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10</a:t>
            </a:r>
            <a:endParaRPr baseline="30000"/>
          </a:p>
        </p:txBody>
      </p:sp>
      <p:sp>
        <p:nvSpPr>
          <p:cNvPr id="447" name="Google Shape;447;p54"/>
          <p:cNvSpPr txBox="1"/>
          <p:nvPr/>
        </p:nvSpPr>
        <p:spPr>
          <a:xfrm>
            <a:off x="408150" y="2504925"/>
            <a:ext cx="134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Euklidsko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Euclidean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2210251" y="2504925"/>
            <a:ext cx="126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Menhetn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Mathattan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4"/>
          <p:cNvSpPr txBox="1"/>
          <p:nvPr/>
        </p:nvSpPr>
        <p:spPr>
          <a:xfrm>
            <a:off x="3995047" y="2504925"/>
            <a:ext cx="123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kosinusno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cosine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54"/>
          <p:cNvPicPr preferRelativeResize="0"/>
          <p:nvPr/>
        </p:nvPicPr>
        <p:blipFill rotWithShape="1">
          <a:blip r:embed="rId3">
            <a:alphaModFix/>
          </a:blip>
          <a:srcRect b="0" l="0" r="1263" t="16317"/>
          <a:stretch/>
        </p:blipFill>
        <p:spPr>
          <a:xfrm>
            <a:off x="232725" y="3089250"/>
            <a:ext cx="1535850" cy="14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2031650" y="3113550"/>
            <a:ext cx="1444553" cy="1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 rotWithShape="1">
          <a:blip r:embed="rId5">
            <a:alphaModFix/>
          </a:blip>
          <a:srcRect b="0" l="0" r="2969" t="13599"/>
          <a:stretch/>
        </p:blipFill>
        <p:spPr>
          <a:xfrm>
            <a:off x="3900713" y="3113550"/>
            <a:ext cx="1342580" cy="13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55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11</a:t>
            </a:r>
            <a:endParaRPr baseline="30000"/>
          </a:p>
        </p:txBody>
      </p:sp>
      <p:sp>
        <p:nvSpPr>
          <p:cNvPr id="460" name="Google Shape;460;p55"/>
          <p:cNvSpPr txBox="1"/>
          <p:nvPr/>
        </p:nvSpPr>
        <p:spPr>
          <a:xfrm>
            <a:off x="408150" y="2504925"/>
            <a:ext cx="134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Euklidsko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Euclidean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5"/>
          <p:cNvSpPr txBox="1"/>
          <p:nvPr/>
        </p:nvSpPr>
        <p:spPr>
          <a:xfrm>
            <a:off x="2210250" y="2504925"/>
            <a:ext cx="126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Menhetn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Mathattan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55"/>
          <p:cNvSpPr txBox="1"/>
          <p:nvPr/>
        </p:nvSpPr>
        <p:spPr>
          <a:xfrm>
            <a:off x="5668250" y="2504925"/>
            <a:ext cx="144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Čebiševljevo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Chebyshev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7573300" y="2504925"/>
            <a:ext cx="134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Minkovskog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Minkowski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5"/>
          <p:cNvSpPr txBox="1"/>
          <p:nvPr/>
        </p:nvSpPr>
        <p:spPr>
          <a:xfrm>
            <a:off x="3995047" y="2504925"/>
            <a:ext cx="123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kosinusno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cosine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5" name="Google Shape;465;p55"/>
          <p:cNvPicPr preferRelativeResize="0"/>
          <p:nvPr/>
        </p:nvPicPr>
        <p:blipFill rotWithShape="1">
          <a:blip r:embed="rId3">
            <a:alphaModFix/>
          </a:blip>
          <a:srcRect b="0" l="0" r="1263" t="16317"/>
          <a:stretch/>
        </p:blipFill>
        <p:spPr>
          <a:xfrm>
            <a:off x="232725" y="3089250"/>
            <a:ext cx="1535850" cy="14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5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2031650" y="3113550"/>
            <a:ext cx="1444553" cy="1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5"/>
          <p:cNvPicPr preferRelativeResize="0"/>
          <p:nvPr/>
        </p:nvPicPr>
        <p:blipFill rotWithShape="1">
          <a:blip r:embed="rId5">
            <a:alphaModFix/>
          </a:blip>
          <a:srcRect b="0" l="0" r="2969" t="13599"/>
          <a:stretch/>
        </p:blipFill>
        <p:spPr>
          <a:xfrm>
            <a:off x="3900713" y="3113550"/>
            <a:ext cx="1342580" cy="1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5"/>
          <p:cNvPicPr preferRelativeResize="0"/>
          <p:nvPr/>
        </p:nvPicPr>
        <p:blipFill rotWithShape="1">
          <a:blip r:embed="rId6">
            <a:alphaModFix/>
          </a:blip>
          <a:srcRect b="0" l="0" r="0" t="15454"/>
          <a:stretch/>
        </p:blipFill>
        <p:spPr>
          <a:xfrm>
            <a:off x="5591100" y="3139897"/>
            <a:ext cx="1535850" cy="135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5"/>
          <p:cNvPicPr preferRelativeResize="0"/>
          <p:nvPr/>
        </p:nvPicPr>
        <p:blipFill rotWithShape="1">
          <a:blip r:embed="rId7">
            <a:alphaModFix/>
          </a:blip>
          <a:srcRect b="0" l="0" r="0" t="11308"/>
          <a:stretch/>
        </p:blipFill>
        <p:spPr>
          <a:xfrm>
            <a:off x="7474750" y="3037530"/>
            <a:ext cx="1412700" cy="1390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56"/>
          <p:cNvSpPr txBox="1"/>
          <p:nvPr>
            <p:ph idx="1" type="body"/>
          </p:nvPr>
        </p:nvSpPr>
        <p:spPr>
          <a:xfrm>
            <a:off x="311700" y="1152475"/>
            <a:ext cx="65364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Da bismo napravili dobar klasifikator, moramo da definišemo šta znači “dobar klasifikator”.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r>
              <a:rPr lang="en-GB"/>
              <a:t>|</a:t>
            </a:r>
            <a:r>
              <a:rPr baseline="30000" lang="en-GB"/>
              <a:t>1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57"/>
          <p:cNvSpPr txBox="1"/>
          <p:nvPr>
            <p:ph idx="1" type="body"/>
          </p:nvPr>
        </p:nvSpPr>
        <p:spPr>
          <a:xfrm>
            <a:off x="311700" y="1152475"/>
            <a:ext cx="65364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Da bismo napravili dobar klasifikator, moramo da definišemo šta znači “dobar klasifikator”.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Da li je dobra klasifikaciona podela pod A, B ili C?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7|</a:t>
            </a:r>
            <a:r>
              <a:rPr baseline="30000" lang="en-GB"/>
              <a:t>2</a:t>
            </a:r>
            <a:endParaRPr/>
          </a:p>
        </p:txBody>
      </p:sp>
      <p:pic>
        <p:nvPicPr>
          <p:cNvPr id="484" name="Google Shape;4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549" y="148700"/>
            <a:ext cx="1565225" cy="476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58"/>
          <p:cNvSpPr txBox="1"/>
          <p:nvPr>
            <p:ph idx="1" type="body"/>
          </p:nvPr>
        </p:nvSpPr>
        <p:spPr>
          <a:xfrm>
            <a:off x="311700" y="1152475"/>
            <a:ext cx="65364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Da bismo napravili dobar klasifikator, moramo da definišemo šta znači “dobar klasifikator”.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Da li je dobra klasifikaciona podela pod A, B ili C?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Koraci: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	Podeliti bazu podataka koju imamo na trening i test skup*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Odrediti metriku za merenje performansi klasifikatora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Pitanje: Da li je bitnije da savršeno naučimo trening podatke ili da model bude sposoban da generalizuje tako da može da predviđa elemente iz test skupa?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7|</a:t>
            </a:r>
            <a:r>
              <a:rPr baseline="30000" lang="en-GB"/>
              <a:t>3</a:t>
            </a:r>
            <a:endParaRPr/>
          </a:p>
        </p:txBody>
      </p:sp>
      <p:pic>
        <p:nvPicPr>
          <p:cNvPr id="492" name="Google Shape;4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549" y="148700"/>
            <a:ext cx="1565225" cy="476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8" name="Google Shape;4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3</a:t>
            </a:r>
            <a:endParaRPr baseline="30000"/>
          </a:p>
        </p:txBody>
      </p:sp>
      <p:pic>
        <p:nvPicPr>
          <p:cNvPr id="513" name="Google Shape;5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3151725" cy="31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3</a:t>
            </a:r>
            <a:endParaRPr baseline="30000"/>
          </a:p>
        </p:txBody>
      </p:sp>
      <p:sp>
        <p:nvSpPr>
          <p:cNvPr id="84" name="Google Shape;84;p17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4</a:t>
            </a:r>
            <a:endParaRPr baseline="30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p63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63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63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63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5</a:t>
            </a:r>
            <a:endParaRPr baseline="30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64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4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64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64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6</a:t>
            </a:r>
            <a:endParaRPr baseline="30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65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65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65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65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3" name="Google Shape;5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7</a:t>
            </a:r>
            <a:endParaRPr baseline="30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66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6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6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66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5" name="Google Shape;5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8</a:t>
            </a:r>
            <a:endParaRPr baseline="30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7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67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67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67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8" name="Google Shape;5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9</a:t>
            </a:r>
            <a:endParaRPr baseline="30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68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68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68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68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1" name="Google Shape;5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10</a:t>
            </a:r>
            <a:endParaRPr baseline="30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69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69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69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p69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5" name="Google Shape;6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11</a:t>
            </a:r>
            <a:endParaRPr baseline="30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70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70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70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70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9" name="Google Shape;6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12</a:t>
            </a:r>
            <a:endParaRPr baseline="30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71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71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71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71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5" name="Google Shape;63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13</a:t>
            </a:r>
            <a:endParaRPr baseline="30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485675" y="2464775"/>
            <a:ext cx="3797400" cy="18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Nadgledano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Podaci: Označeni (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Labeled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Svrha: Regresija, klasifikacija…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Primer korišnjenja: klasifikacija slika (npr. ćelija raka), filtriranje spam mejlova,...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0" y="2447875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4</a:t>
            </a:r>
            <a:endParaRPr baseline="30000"/>
          </a:p>
        </p:txBody>
      </p:sp>
      <p:sp>
        <p:nvSpPr>
          <p:cNvPr id="94" name="Google Shape;94;p18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890150" y="27640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 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6" name="Google Shape;6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350" y="1275476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350" y="3096076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2"/>
          <p:cNvSpPr txBox="1"/>
          <p:nvPr/>
        </p:nvSpPr>
        <p:spPr>
          <a:xfrm>
            <a:off x="6680150" y="2701575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649" name="Google Shape;64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14</a:t>
            </a:r>
            <a:endParaRPr baseline="30000"/>
          </a:p>
        </p:txBody>
      </p:sp>
      <p:sp>
        <p:nvSpPr>
          <p:cNvPr id="650" name="Google Shape;650;p72"/>
          <p:cNvSpPr txBox="1"/>
          <p:nvPr/>
        </p:nvSpPr>
        <p:spPr>
          <a:xfrm>
            <a:off x="1973625" y="2701575"/>
            <a:ext cx="470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______________________________________________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651" name="Google Shape;651;p72"/>
          <p:cNvSpPr txBox="1"/>
          <p:nvPr/>
        </p:nvSpPr>
        <p:spPr>
          <a:xfrm>
            <a:off x="2470675" y="2647950"/>
            <a:ext cx="3809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 + </a:t>
            </a:r>
            <a:r>
              <a:rPr lang="en-GB" sz="10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0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2"/>
          <p:cNvSpPr txBox="1"/>
          <p:nvPr/>
        </p:nvSpPr>
        <p:spPr>
          <a:xfrm>
            <a:off x="1745025" y="2943675"/>
            <a:ext cx="538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 + </a:t>
            </a:r>
            <a:r>
              <a:rPr lang="en-GB" sz="10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 + Lažno pozitivno + Lažno negativno</a:t>
            </a:r>
            <a:endParaRPr sz="10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72"/>
          <p:cNvSpPr txBox="1"/>
          <p:nvPr/>
        </p:nvSpPr>
        <p:spPr>
          <a:xfrm>
            <a:off x="6477700" y="2764025"/>
            <a:ext cx="31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73"/>
          <p:cNvSpPr txBox="1"/>
          <p:nvPr/>
        </p:nvSpPr>
        <p:spPr>
          <a:xfrm>
            <a:off x="7521900" y="6253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3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73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73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73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4" name="Google Shape;6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700" y="3015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700" y="881177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3"/>
          <p:cNvSpPr txBox="1"/>
          <p:nvPr/>
        </p:nvSpPr>
        <p:spPr>
          <a:xfrm>
            <a:off x="6301500" y="5628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672" name="Google Shape;67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15</a:t>
            </a:r>
            <a:endParaRPr baseline="30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 - Nebalansirane klase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16| 1</a:t>
            </a:r>
            <a:endParaRPr baseline="30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 - Nebalansirane klase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16| 2</a:t>
            </a:r>
            <a:endParaRPr baseline="30000"/>
          </a:p>
        </p:txBody>
      </p:sp>
      <p:pic>
        <p:nvPicPr>
          <p:cNvPr id="685" name="Google Shape;68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50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5"/>
          <p:cNvSpPr txBox="1"/>
          <p:nvPr/>
        </p:nvSpPr>
        <p:spPr>
          <a:xfrm>
            <a:off x="2876700" y="1296000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Realni podaci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 - Nebalansirane klase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2" name="Google Shape;69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16</a:t>
            </a:r>
            <a:r>
              <a:rPr baseline="30000" lang="en-GB"/>
              <a:t>| 3</a:t>
            </a:r>
            <a:endParaRPr baseline="30000"/>
          </a:p>
        </p:txBody>
      </p:sp>
      <p:pic>
        <p:nvPicPr>
          <p:cNvPr id="693" name="Google Shape;69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50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73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6"/>
          <p:cNvSpPr txBox="1"/>
          <p:nvPr/>
        </p:nvSpPr>
        <p:spPr>
          <a:xfrm>
            <a:off x="2876700" y="1296000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Realni podaci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76"/>
          <p:cNvSpPr txBox="1"/>
          <p:nvPr/>
        </p:nvSpPr>
        <p:spPr>
          <a:xfrm>
            <a:off x="7089925" y="1296000"/>
            <a:ext cx="183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Predikcija modela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 - Nebalansirane klase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2" name="Google Shape;70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16</a:t>
            </a:r>
            <a:r>
              <a:rPr baseline="30000" lang="en-GB"/>
              <a:t>| 4</a:t>
            </a:r>
            <a:endParaRPr baseline="30000"/>
          </a:p>
        </p:txBody>
      </p:sp>
      <p:pic>
        <p:nvPicPr>
          <p:cNvPr id="703" name="Google Shape;70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50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73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/>
          <p:nvPr/>
        </p:nvSpPr>
        <p:spPr>
          <a:xfrm>
            <a:off x="3752600" y="4270825"/>
            <a:ext cx="175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 = 96.88%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6" name="Google Shape;706;p77"/>
          <p:cNvSpPr txBox="1"/>
          <p:nvPr/>
        </p:nvSpPr>
        <p:spPr>
          <a:xfrm>
            <a:off x="2876700" y="1296000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Realni podaci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77"/>
          <p:cNvSpPr txBox="1"/>
          <p:nvPr/>
        </p:nvSpPr>
        <p:spPr>
          <a:xfrm>
            <a:off x="7089925" y="1296000"/>
            <a:ext cx="183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Predikcija modela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 - Nebalansirane klase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16</a:t>
            </a:r>
            <a:r>
              <a:rPr baseline="30000" lang="en-GB"/>
              <a:t>| 5</a:t>
            </a:r>
            <a:endParaRPr baseline="30000"/>
          </a:p>
        </p:txBody>
      </p:sp>
      <p:pic>
        <p:nvPicPr>
          <p:cNvPr id="714" name="Google Shape;71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50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73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8"/>
          <p:cNvSpPr txBox="1"/>
          <p:nvPr/>
        </p:nvSpPr>
        <p:spPr>
          <a:xfrm>
            <a:off x="3752600" y="4270825"/>
            <a:ext cx="175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 = 96.88%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Google Shape;717;p78"/>
          <p:cNvSpPr txBox="1"/>
          <p:nvPr/>
        </p:nvSpPr>
        <p:spPr>
          <a:xfrm>
            <a:off x="2876700" y="1296000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Realni podaci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78"/>
          <p:cNvSpPr txBox="1"/>
          <p:nvPr/>
        </p:nvSpPr>
        <p:spPr>
          <a:xfrm>
            <a:off x="7089925" y="1296000"/>
            <a:ext cx="183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Predikcija modela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p78"/>
          <p:cNvSpPr txBox="1"/>
          <p:nvPr/>
        </p:nvSpPr>
        <p:spPr>
          <a:xfrm>
            <a:off x="2991350" y="4619950"/>
            <a:ext cx="3278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Pogođeni elementi plave klase 0%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5" name="Google Shape;72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201" y="13371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3201" y="3078077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17</a:t>
            </a:r>
            <a:endParaRPr baseline="30000"/>
          </a:p>
        </p:txBody>
      </p:sp>
      <p:sp>
        <p:nvSpPr>
          <p:cNvPr id="728" name="Google Shape;728;p79"/>
          <p:cNvSpPr txBox="1"/>
          <p:nvPr/>
        </p:nvSpPr>
        <p:spPr>
          <a:xfrm>
            <a:off x="6693000" y="2701575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29" name="Google Shape;729;p79"/>
          <p:cNvSpPr txBox="1"/>
          <p:nvPr/>
        </p:nvSpPr>
        <p:spPr>
          <a:xfrm>
            <a:off x="736475" y="2764025"/>
            <a:ext cx="152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Preciznost     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79"/>
          <p:cNvSpPr txBox="1"/>
          <p:nvPr/>
        </p:nvSpPr>
        <p:spPr>
          <a:xfrm>
            <a:off x="1973625" y="2701575"/>
            <a:ext cx="470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       </a:t>
            </a:r>
            <a:r>
              <a:rPr lang="en-GB" sz="1350">
                <a:solidFill>
                  <a:schemeClr val="dk2"/>
                </a:solidFill>
              </a:rPr>
              <a:t>________________________________________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31" name="Google Shape;731;p79"/>
          <p:cNvSpPr txBox="1"/>
          <p:nvPr/>
        </p:nvSpPr>
        <p:spPr>
          <a:xfrm>
            <a:off x="3537475" y="2647950"/>
            <a:ext cx="1624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2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79"/>
          <p:cNvSpPr txBox="1"/>
          <p:nvPr/>
        </p:nvSpPr>
        <p:spPr>
          <a:xfrm>
            <a:off x="2735625" y="2943675"/>
            <a:ext cx="298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 + Lažno pozitivno </a:t>
            </a:r>
            <a:endParaRPr sz="12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3" name="Google Shape;733;p79"/>
          <p:cNvSpPr txBox="1"/>
          <p:nvPr/>
        </p:nvSpPr>
        <p:spPr>
          <a:xfrm>
            <a:off x="6367425" y="2764025"/>
            <a:ext cx="31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0"/>
          <p:cNvSpPr txBox="1"/>
          <p:nvPr/>
        </p:nvSpPr>
        <p:spPr>
          <a:xfrm>
            <a:off x="7521900" y="6253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80"/>
          <p:cNvSpPr txBox="1"/>
          <p:nvPr/>
        </p:nvSpPr>
        <p:spPr>
          <a:xfrm>
            <a:off x="7476650" y="1884188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Preciznost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80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80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80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80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5" name="Google Shape;74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700" y="3015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700" y="88117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700" y="1601450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1699" y="2185887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0"/>
          <p:cNvSpPr txBox="1"/>
          <p:nvPr/>
        </p:nvSpPr>
        <p:spPr>
          <a:xfrm>
            <a:off x="6301500" y="5628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55" name="Google Shape;755;p80"/>
          <p:cNvSpPr txBox="1"/>
          <p:nvPr/>
        </p:nvSpPr>
        <p:spPr>
          <a:xfrm>
            <a:off x="6301500" y="1853038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56" name="Google Shape;75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18</a:t>
            </a:r>
            <a:endParaRPr baseline="30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2" name="Google Shape;76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726" y="1338176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550" y="3093975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19</a:t>
            </a:r>
            <a:endParaRPr baseline="30000"/>
          </a:p>
        </p:txBody>
      </p:sp>
      <p:sp>
        <p:nvSpPr>
          <p:cNvPr id="765" name="Google Shape;765;p81"/>
          <p:cNvSpPr txBox="1"/>
          <p:nvPr/>
        </p:nvSpPr>
        <p:spPr>
          <a:xfrm>
            <a:off x="6603950" y="2701575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66" name="Google Shape;766;p81"/>
          <p:cNvSpPr txBox="1"/>
          <p:nvPr/>
        </p:nvSpPr>
        <p:spPr>
          <a:xfrm>
            <a:off x="736475" y="2764025"/>
            <a:ext cx="152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Odziv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   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81"/>
          <p:cNvSpPr txBox="1"/>
          <p:nvPr/>
        </p:nvSpPr>
        <p:spPr>
          <a:xfrm>
            <a:off x="1668825" y="2701575"/>
            <a:ext cx="470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       ________________________________________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68" name="Google Shape;768;p81"/>
          <p:cNvSpPr txBox="1"/>
          <p:nvPr/>
        </p:nvSpPr>
        <p:spPr>
          <a:xfrm>
            <a:off x="3232675" y="2647950"/>
            <a:ext cx="1624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2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9" name="Google Shape;769;p81"/>
          <p:cNvSpPr txBox="1"/>
          <p:nvPr/>
        </p:nvSpPr>
        <p:spPr>
          <a:xfrm>
            <a:off x="2430825" y="2943675"/>
            <a:ext cx="312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 + Lažno negativno</a:t>
            </a:r>
            <a:endParaRPr sz="12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6155325" y="2764025"/>
            <a:ext cx="31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0" y="2447875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27700" y="2049600"/>
            <a:ext cx="9054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Nadgledano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			      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5</a:t>
            </a:r>
            <a:endParaRPr baseline="30000"/>
          </a:p>
        </p:txBody>
      </p:sp>
      <p:sp>
        <p:nvSpPr>
          <p:cNvPr id="104" name="Google Shape;104;p19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6" name="Google Shape;776;p82"/>
          <p:cNvSpPr txBox="1"/>
          <p:nvPr/>
        </p:nvSpPr>
        <p:spPr>
          <a:xfrm>
            <a:off x="7521900" y="6253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7" name="Google Shape;777;p82"/>
          <p:cNvSpPr txBox="1"/>
          <p:nvPr/>
        </p:nvSpPr>
        <p:spPr>
          <a:xfrm>
            <a:off x="7476650" y="1884188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Preciznost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p82"/>
          <p:cNvSpPr txBox="1"/>
          <p:nvPr/>
        </p:nvSpPr>
        <p:spPr>
          <a:xfrm>
            <a:off x="7468800" y="308076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Odziv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82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p82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2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82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3" name="Google Shape;7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700" y="3015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700" y="88117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700" y="1601450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350" y="27870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1699" y="218588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8000" y="3328275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2"/>
          <p:cNvSpPr txBox="1"/>
          <p:nvPr/>
        </p:nvSpPr>
        <p:spPr>
          <a:xfrm>
            <a:off x="6301500" y="5628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95" name="Google Shape;795;p82"/>
          <p:cNvSpPr txBox="1"/>
          <p:nvPr/>
        </p:nvSpPr>
        <p:spPr>
          <a:xfrm>
            <a:off x="6301500" y="1853038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96" name="Google Shape;796;p82"/>
          <p:cNvSpPr txBox="1"/>
          <p:nvPr/>
        </p:nvSpPr>
        <p:spPr>
          <a:xfrm>
            <a:off x="6301500" y="30156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97" name="Google Shape;79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20</a:t>
            </a:r>
            <a:endParaRPr baseline="30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p83"/>
          <p:cNvSpPr txBox="1"/>
          <p:nvPr/>
        </p:nvSpPr>
        <p:spPr>
          <a:xfrm>
            <a:off x="7521900" y="6253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4" name="Google Shape;804;p83"/>
          <p:cNvSpPr txBox="1"/>
          <p:nvPr/>
        </p:nvSpPr>
        <p:spPr>
          <a:xfrm>
            <a:off x="7476650" y="1884200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Preciznost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83"/>
          <p:cNvSpPr txBox="1"/>
          <p:nvPr/>
        </p:nvSpPr>
        <p:spPr>
          <a:xfrm>
            <a:off x="7468800" y="308076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Odziv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83"/>
          <p:cNvSpPr txBox="1"/>
          <p:nvPr/>
        </p:nvSpPr>
        <p:spPr>
          <a:xfrm>
            <a:off x="7437050" y="4124050"/>
            <a:ext cx="1486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Mera lažno pozitivnih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83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83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83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83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1" name="Google Shape;81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700" y="3015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700" y="88117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700" y="1601450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350" y="27870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1699" y="218588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8000" y="33320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11696" y="4432696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3"/>
          <p:cNvSpPr txBox="1"/>
          <p:nvPr/>
        </p:nvSpPr>
        <p:spPr>
          <a:xfrm>
            <a:off x="6301500" y="5628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24" name="Google Shape;824;p83"/>
          <p:cNvSpPr txBox="1"/>
          <p:nvPr/>
        </p:nvSpPr>
        <p:spPr>
          <a:xfrm>
            <a:off x="6301500" y="1853038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25" name="Google Shape;825;p83"/>
          <p:cNvSpPr txBox="1"/>
          <p:nvPr/>
        </p:nvSpPr>
        <p:spPr>
          <a:xfrm>
            <a:off x="6301500" y="30156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26" name="Google Shape;826;p83"/>
          <p:cNvSpPr txBox="1"/>
          <p:nvPr/>
        </p:nvSpPr>
        <p:spPr>
          <a:xfrm>
            <a:off x="6301500" y="4147150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27" name="Google Shape;827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21</a:t>
            </a:r>
            <a:endParaRPr baseline="30000"/>
          </a:p>
        </p:txBody>
      </p:sp>
      <p:pic>
        <p:nvPicPr>
          <p:cNvPr id="828" name="Google Shape;82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996" y="3820875"/>
            <a:ext cx="579600" cy="5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84"/>
          <p:cNvSpPr txBox="1"/>
          <p:nvPr/>
        </p:nvSpPr>
        <p:spPr>
          <a:xfrm>
            <a:off x="7521900" y="6253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5" name="Google Shape;835;p84"/>
          <p:cNvSpPr txBox="1"/>
          <p:nvPr/>
        </p:nvSpPr>
        <p:spPr>
          <a:xfrm>
            <a:off x="7476650" y="1884200"/>
            <a:ext cx="136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84"/>
          <p:cNvSpPr txBox="1"/>
          <p:nvPr/>
        </p:nvSpPr>
        <p:spPr>
          <a:xfrm>
            <a:off x="7468800" y="308076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p84"/>
          <p:cNvSpPr txBox="1"/>
          <p:nvPr/>
        </p:nvSpPr>
        <p:spPr>
          <a:xfrm>
            <a:off x="7437050" y="4124050"/>
            <a:ext cx="1486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False negative rate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84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True positive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84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False positive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84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False negative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1" name="Google Shape;841;p84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True negative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2" name="Google Shape;84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700" y="3015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700" y="88117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700" y="1601450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350" y="27870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1699" y="218588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8000" y="33320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11696" y="4432696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4"/>
          <p:cNvSpPr txBox="1"/>
          <p:nvPr/>
        </p:nvSpPr>
        <p:spPr>
          <a:xfrm>
            <a:off x="6301500" y="5628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55" name="Google Shape;855;p84"/>
          <p:cNvSpPr txBox="1"/>
          <p:nvPr/>
        </p:nvSpPr>
        <p:spPr>
          <a:xfrm>
            <a:off x="6301500" y="1853038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56" name="Google Shape;856;p84"/>
          <p:cNvSpPr txBox="1"/>
          <p:nvPr/>
        </p:nvSpPr>
        <p:spPr>
          <a:xfrm>
            <a:off x="6301500" y="30156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57" name="Google Shape;857;p84"/>
          <p:cNvSpPr txBox="1"/>
          <p:nvPr/>
        </p:nvSpPr>
        <p:spPr>
          <a:xfrm>
            <a:off x="6301500" y="4147150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58" name="Google Shape;858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22</a:t>
            </a:r>
            <a:endParaRPr baseline="30000"/>
          </a:p>
        </p:txBody>
      </p:sp>
      <p:pic>
        <p:nvPicPr>
          <p:cNvPr id="859" name="Google Shape;85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996" y="3820875"/>
            <a:ext cx="579600" cy="5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23</a:t>
            </a:r>
            <a:endParaRPr baseline="30000"/>
          </a:p>
        </p:txBody>
      </p:sp>
      <p:sp>
        <p:nvSpPr>
          <p:cNvPr id="865" name="Google Shape;865;p85"/>
          <p:cNvSpPr txBox="1"/>
          <p:nvPr/>
        </p:nvSpPr>
        <p:spPr>
          <a:xfrm>
            <a:off x="2562000" y="2778700"/>
            <a:ext cx="225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Senzitivnost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6" name="Google Shape;86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5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69" name="Google Shape;86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24</a:t>
            </a:r>
            <a:endParaRPr baseline="30000"/>
          </a:p>
        </p:txBody>
      </p:sp>
      <p:sp>
        <p:nvSpPr>
          <p:cNvPr id="875" name="Google Shape;875;p86"/>
          <p:cNvSpPr txBox="1"/>
          <p:nvPr/>
        </p:nvSpPr>
        <p:spPr>
          <a:xfrm>
            <a:off x="2562000" y="2778700"/>
            <a:ext cx="225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Senzitivnost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6" name="Google Shape;87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6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79" name="Google Shape;879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0" name="Google Shape;880;p86"/>
          <p:cNvSpPr txBox="1"/>
          <p:nvPr/>
        </p:nvSpPr>
        <p:spPr>
          <a:xfrm>
            <a:off x="5094050" y="2651250"/>
            <a:ext cx="23226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poznato?</a:t>
            </a:r>
            <a:endParaRPr sz="2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25</a:t>
            </a:r>
            <a:endParaRPr baseline="30000"/>
          </a:p>
        </p:txBody>
      </p:sp>
      <p:sp>
        <p:nvSpPr>
          <p:cNvPr id="886" name="Google Shape;886;p87"/>
          <p:cNvSpPr txBox="1"/>
          <p:nvPr/>
        </p:nvSpPr>
        <p:spPr>
          <a:xfrm>
            <a:off x="2562000" y="2778700"/>
            <a:ext cx="225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Senzitivnost / Odziv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7" name="Google Shape;88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87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90" name="Google Shape;89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26</a:t>
            </a:r>
            <a:endParaRPr baseline="30000"/>
          </a:p>
        </p:txBody>
      </p:sp>
      <p:pic>
        <p:nvPicPr>
          <p:cNvPr id="897" name="Google Shape;89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948" y="3120598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8"/>
          <p:cNvSpPr txBox="1"/>
          <p:nvPr/>
        </p:nvSpPr>
        <p:spPr>
          <a:xfrm>
            <a:off x="2562000" y="2778700"/>
            <a:ext cx="225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Senzitivnost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9" name="Google Shape;89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88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902" name="Google Shape;902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188" y="1128171"/>
            <a:ext cx="1744400" cy="174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8"/>
          <p:cNvSpPr txBox="1"/>
          <p:nvPr/>
        </p:nvSpPr>
        <p:spPr>
          <a:xfrm>
            <a:off x="4706400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904" name="Google Shape;904;p88"/>
          <p:cNvSpPr txBox="1"/>
          <p:nvPr/>
        </p:nvSpPr>
        <p:spPr>
          <a:xfrm>
            <a:off x="6868850" y="27787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Specifičnost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5" name="Google Shape;90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1" name="Google Shape;911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27</a:t>
            </a:r>
            <a:endParaRPr baseline="30000"/>
          </a:p>
        </p:txBody>
      </p:sp>
      <p:pic>
        <p:nvPicPr>
          <p:cNvPr id="912" name="Google Shape;91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948" y="3120598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9"/>
          <p:cNvSpPr txBox="1"/>
          <p:nvPr/>
        </p:nvSpPr>
        <p:spPr>
          <a:xfrm>
            <a:off x="2562000" y="2778700"/>
            <a:ext cx="225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Sensitivity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4" name="Google Shape;91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89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917" name="Google Shape;917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188" y="1128171"/>
            <a:ext cx="1744400" cy="174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89"/>
          <p:cNvSpPr txBox="1"/>
          <p:nvPr/>
        </p:nvSpPr>
        <p:spPr>
          <a:xfrm>
            <a:off x="4706400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919" name="Google Shape;919;p89"/>
          <p:cNvSpPr txBox="1"/>
          <p:nvPr/>
        </p:nvSpPr>
        <p:spPr>
          <a:xfrm>
            <a:off x="6868850" y="27787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Specificity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5" name="Google Shape;92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948" y="3120598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0"/>
          <p:cNvSpPr txBox="1"/>
          <p:nvPr/>
        </p:nvSpPr>
        <p:spPr>
          <a:xfrm>
            <a:off x="2562000" y="2778700"/>
            <a:ext cx="2255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Sensitivity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TPR (True Positive Rate)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7" name="Google Shape;92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90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930" name="Google Shape;930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188" y="1128171"/>
            <a:ext cx="1744400" cy="174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90"/>
          <p:cNvSpPr txBox="1"/>
          <p:nvPr/>
        </p:nvSpPr>
        <p:spPr>
          <a:xfrm>
            <a:off x="4706400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932" name="Google Shape;932;p90"/>
          <p:cNvSpPr txBox="1"/>
          <p:nvPr/>
        </p:nvSpPr>
        <p:spPr>
          <a:xfrm>
            <a:off x="6868850" y="2778700"/>
            <a:ext cx="24408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Specificity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FPR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(False Positive Rate)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28</a:t>
            </a:r>
            <a:endParaRPr baseline="30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(Receiver operating characteristic)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0" name="Google Shape;940;p91"/>
          <p:cNvSpPr txBox="1"/>
          <p:nvPr/>
        </p:nvSpPr>
        <p:spPr>
          <a:xfrm>
            <a:off x="5206100" y="4309213"/>
            <a:ext cx="360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Machine Learning Glossary  |  Google for Developers</a:t>
            </a:r>
            <a:endParaRPr/>
          </a:p>
        </p:txBody>
      </p:sp>
      <p:pic>
        <p:nvPicPr>
          <p:cNvPr id="941" name="Google Shape;94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12" y="1287600"/>
            <a:ext cx="7313374" cy="16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900" y="2443475"/>
            <a:ext cx="2142997" cy="1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3" y="2407675"/>
            <a:ext cx="1998085" cy="15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6</a:t>
            </a:r>
            <a:endParaRPr baseline="30000"/>
          </a:p>
        </p:txBody>
      </p:sp>
      <p:sp>
        <p:nvSpPr>
          <p:cNvPr id="113" name="Google Shape;113;p20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485675" y="2464775"/>
            <a:ext cx="37974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Nenadgledano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Podaci: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Neoznačeni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Unlabeled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Svrha: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Smanjenje dimenzionalnosti,                     grupisanje, izdvajanje obeležja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Primer korišnjenja: preporuka reklama, detekcija anomalija (uklanjanje šuma)...	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9" name="Google Shape;9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00" y="1385000"/>
            <a:ext cx="7032425" cy="15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125" y="2190750"/>
            <a:ext cx="2369100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- AUC (Area Under the Curve)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7" name="Google Shape;95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700" y="946800"/>
            <a:ext cx="508801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3"/>
          <p:cNvSpPr txBox="1"/>
          <p:nvPr/>
        </p:nvSpPr>
        <p:spPr>
          <a:xfrm>
            <a:off x="5261700" y="4390400"/>
            <a:ext cx="38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https://developers.google.com/machine-learning/crash-course/classification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9" name="Google Shape;959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9|</a:t>
            </a:r>
            <a:r>
              <a:rPr baseline="30000" lang="en-GB"/>
              <a:t>3</a:t>
            </a:r>
            <a:endParaRPr baseline="30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- AUC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5" name="Google Shape;96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38" y="1143525"/>
            <a:ext cx="420052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94"/>
          <p:cNvSpPr txBox="1"/>
          <p:nvPr/>
        </p:nvSpPr>
        <p:spPr>
          <a:xfrm>
            <a:off x="5261700" y="4390400"/>
            <a:ext cx="38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https://developers.google.com/machine-learning/crash-course/classification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7" name="Google Shape;96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9|</a:t>
            </a:r>
            <a:r>
              <a:rPr baseline="30000" lang="en-GB"/>
              <a:t>4</a:t>
            </a:r>
            <a:endParaRPr baseline="30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 (Precision-Recall) kriva 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3" name="Google Shape;9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9|</a:t>
            </a:r>
            <a:r>
              <a:rPr baseline="30000" lang="en-GB"/>
              <a:t>5</a:t>
            </a:r>
            <a:endParaRPr baseline="30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250" y="1066800"/>
            <a:ext cx="37433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3634600"/>
            <a:ext cx="34766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525" y="1986125"/>
            <a:ext cx="41814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Merenje greške modela za regresiju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3" name="Google Shape;98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</a:t>
            </a:r>
            <a:endParaRPr baseline="30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98225"/>
            <a:ext cx="60960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Merenje greške modela za segmentaciju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Merenje greške modela za segmentaciju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6" name="Google Shape;99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187850"/>
            <a:ext cx="664845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Merenje greške modela za segmentaciju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3" name="Google Shape;100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500" y="1596500"/>
            <a:ext cx="4727250" cy="19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11|</a:t>
            </a:r>
            <a:r>
              <a:rPr baseline="30000" lang="en-GB"/>
              <a:t>3</a:t>
            </a:r>
            <a:endParaRPr baseline="30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Merenje greške generativnih modela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  <p:sp>
        <p:nvSpPr>
          <p:cNvPr id="1011" name="Google Shape;1011;p100"/>
          <p:cNvSpPr txBox="1"/>
          <p:nvPr/>
        </p:nvSpPr>
        <p:spPr>
          <a:xfrm>
            <a:off x="550250" y="1297725"/>
            <a:ext cx="4915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FID (Fréchet Inception Distance)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2" name="Google Shape;101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44975"/>
            <a:ext cx="5595518" cy="31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Preciznost i prediktivnost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8" name="Google Shape;1018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Scenario: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50-godišnja žena, bez simptoma, rutinski mamografski pregled. Rezultat je pozitivan. Žena, uznemirena, želi da zna da li to znači da zasigurno ima rak i koje su joj šanse.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Informacije koje imamo: 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Prevalenca</a:t>
            </a: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1%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Senzitivnost skrininga: 90%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Specificnost skrininga: 91</a:t>
            </a: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Ako je osoba dijagnostifikovana pozitivno na mamografski skrining, koja je verovatnoća da ima rak dojke?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AutoNum type="alphaUcParenR"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9/10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AutoNum type="alphaUcParenR"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8/10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AutoNum type="alphaUcParenR"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1/10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AutoNum type="alphaUcParenR"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1/100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9" name="Google Shape;101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0" y="2447875"/>
            <a:ext cx="1583686" cy="1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853" y="2447875"/>
            <a:ext cx="1998085" cy="15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predikcije.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27700" y="2049600"/>
            <a:ext cx="9054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Nadgledano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			     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Nenadgledano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				    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7</a:t>
            </a:r>
            <a:endParaRPr baseline="30000"/>
          </a:p>
        </p:txBody>
      </p:sp>
      <p:sp>
        <p:nvSpPr>
          <p:cNvPr id="125" name="Google Shape;125;p21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5" name="Google Shape;1025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</a:t>
            </a:r>
            <a:r>
              <a:rPr lang="en-GB"/>
              <a:t>|</a:t>
            </a:r>
            <a:r>
              <a:rPr baseline="30000" lang="en-GB"/>
              <a:t>1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Bajesova teorema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2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8" name="Google Shape;1038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3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5" name="Google Shape;1045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Želimo da proverimo hipotezu, na osnovu nekog događaja.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4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2" name="Google Shape;1052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Želimo da proverimo hipotezu, na osnovu nekog događaja.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stidljiv i povučen, neizostavno pomaže svima, ali s druge strane nema interes u druge ljude i živi u svom svetu. Blage i uredne naravi. Ima potrebu da sve bude na svom mestu, i veliku strast prema detaljima.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3" name="Google Shape;1053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5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9" name="Google Shape;1059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Želimo da proverimo hipotezu, na osnovu nekog događaja.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stidljiv i povučen, neizostavno pomaže svima, ali s druge strane nema interes u druge ljude i živi u svom svetu. Blage i uredne naravi. Ima potrebu da sve bude na svom mestu, i veliku strast prema detaljima.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Pitanje: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Da li verovatnije da je Stevan bibliotekar ili poljoprivrednik?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0" name="Google Shape;1060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6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6" name="Google Shape;1066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Želimo da proverimo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hipotezu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na osnovu nekog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događaja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Stevan je vrlo stidljiv i povučen, neizostavno pomaže svima, ali s druge strane nema interes u druge ljude i živi u svom svetu. Blage i uredne naravi. Ima potrebu da sve bude na svom mestu, i veliku strast prema detaljima.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Pitanje:</a:t>
            </a:r>
            <a:endParaRPr sz="1350">
              <a:solidFill>
                <a:srgbClr val="EEC7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Da li verovatnije da je Stevan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bibliotekar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ili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poljoprivrednik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7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Želimo da proverimo hipotezu, na osnovu nekog događaja.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Stevan je vrlo stidljiv i povučen, neizostavno pomaže svima, ali s druge strane nema interes u druge ljude i živi u svom svetu. Blage i uredne naravi. Ima potrebu da sve bude na svom mestu, i veliku strast prema detaljima.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Pitanje:</a:t>
            </a:r>
            <a:endParaRPr sz="1350">
              <a:solidFill>
                <a:srgbClr val="EEC7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Da li verovatnije da je Stevan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bibliotekar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ili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poljoprivrednik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4" name="Google Shape;1074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8</a:t>
            </a:r>
            <a:endParaRPr/>
          </a:p>
        </p:txBody>
      </p:sp>
      <p:sp>
        <p:nvSpPr>
          <p:cNvPr id="1075" name="Google Shape;1075;p109"/>
          <p:cNvSpPr txBox="1"/>
          <p:nvPr/>
        </p:nvSpPr>
        <p:spPr>
          <a:xfrm>
            <a:off x="3986100" y="4093825"/>
            <a:ext cx="1171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500">
                <a:solidFill>
                  <a:schemeClr val="dk1"/>
                </a:solidFill>
              </a:rPr>
              <a:t>P(</a:t>
            </a:r>
            <a:r>
              <a:rPr i="1" lang="en-GB" sz="2500">
                <a:solidFill>
                  <a:srgbClr val="EEC720"/>
                </a:solidFill>
              </a:rPr>
              <a:t>H</a:t>
            </a:r>
            <a:r>
              <a:rPr i="1" lang="en-GB" sz="2500">
                <a:solidFill>
                  <a:schemeClr val="dk1"/>
                </a:solidFill>
              </a:rPr>
              <a:t>|</a:t>
            </a:r>
            <a:r>
              <a:rPr i="1" lang="en-GB" sz="2500">
                <a:solidFill>
                  <a:srgbClr val="13A6EE"/>
                </a:solidFill>
              </a:rPr>
              <a:t>E</a:t>
            </a:r>
            <a:r>
              <a:rPr i="1" lang="en-GB" sz="2500">
                <a:solidFill>
                  <a:schemeClr val="dk1"/>
                </a:solidFill>
              </a:rPr>
              <a:t>)</a:t>
            </a:r>
            <a:endParaRPr i="1" sz="25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1" name="Google Shape;1081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Pretpostavka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Neka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40%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od svih bibliotekara može odgovarati u većoj ili manjoj meri opisanom iskazu, dok se za tek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od svih poljoprivrednika može reći isto.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Kaneman i Tverski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serija eksperimenata 1960ih: 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90%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ispitanika je reklo da je v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eća verovatnoća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 je Steva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bibliotekar.</a:t>
            </a:r>
            <a:endParaRPr sz="1350">
              <a:solidFill>
                <a:srgbClr val="EEC7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reklo da je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poljoprivrednik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Većina ispitanika nije uzela u obzir: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	(u to vreme)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puta više poljoprivrednika u Americi (danas i do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60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). 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Google Shape;1082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111"/>
          <p:cNvSpPr txBox="1"/>
          <p:nvPr>
            <p:ph idx="1" type="body"/>
          </p:nvPr>
        </p:nvSpPr>
        <p:spPr>
          <a:xfrm>
            <a:off x="311700" y="1152475"/>
            <a:ext cx="85206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Što je značilo da je verovatnoća da je Stevan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poljoprivrednik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83.33%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Kaneman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Kahneman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je za ovo i ostala istraživanja dobio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Nobelovu nagradu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iz ekonomije 2002. (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Tverski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Tversky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je preminuo 1996., i nagrada se ne dodeljuje posthumno).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 Srbiji ima 628 hiljada poljoprivrednih gazdinstava, naspram 2700 biblioteka.*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 = 20 * b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0.4 * b / (0.4 * b + 0.1 * p) = 0.4 * b / (0.4 * b + 2 * b) = 0.167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0.1 * p / (0.4 * b + 0.1 * p) = 0.1 * p / (0.02 * p + 0.1 * p) = 0.833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16</a:t>
            </a:r>
            <a:endParaRPr/>
          </a:p>
        </p:txBody>
      </p:sp>
      <p:pic>
        <p:nvPicPr>
          <p:cNvPr id="1090" name="Google Shape;109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475" y="2828725"/>
            <a:ext cx="3340475" cy="18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